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2"/>
  </p:notesMasterIdLst>
  <p:sldIdLst>
    <p:sldId id="256" r:id="rId2"/>
    <p:sldId id="257" r:id="rId3"/>
    <p:sldId id="261" r:id="rId4"/>
    <p:sldId id="260" r:id="rId5"/>
    <p:sldId id="266" r:id="rId6"/>
    <p:sldId id="265" r:id="rId7"/>
    <p:sldId id="264" r:id="rId8"/>
    <p:sldId id="262" r:id="rId9"/>
    <p:sldId id="263" r:id="rId10"/>
    <p:sldId id="25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125" d="100"/>
          <a:sy n="125" d="100"/>
        </p:scale>
        <p:origin x="1512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jp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5323C3-6176-46DD-9B35-81CA9AC93DEA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A78CEB-F370-4851-A994-3D0C62581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7157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6541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41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915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516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05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080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45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524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826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45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602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07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687" r:id="rId3"/>
    <p:sldLayoutId id="2147483686" r:id="rId4"/>
    <p:sldLayoutId id="2147483685" r:id="rId5"/>
    <p:sldLayoutId id="2147483684" r:id="rId6"/>
    <p:sldLayoutId id="2147483683" r:id="rId7"/>
    <p:sldLayoutId id="2147483682" r:id="rId8"/>
    <p:sldLayoutId id="2147483681" r:id="rId9"/>
    <p:sldLayoutId id="2147483680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4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lignux.com/linus-torvalds-afirma-que-todavia-quiere-el-escritorio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fr/oups-surprise-pense-b%C3%AAte-rose-1444975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1CC68205-C515-41C7-8BF3-F966D5A013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8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33209A-6884-4777-BA19-BA7BCB4D1D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GitHub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1A90D2-B8BF-42CB-A84A-E5C01C22C3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551469"/>
            <a:ext cx="9078562" cy="592975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100">
                <a:solidFill>
                  <a:schemeClr val="bg1"/>
                </a:solidFill>
              </a:rPr>
              <a:t>Carmelo Scribano</a:t>
            </a:r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chemeClr val="bg1"/>
                </a:solidFill>
              </a:rPr>
              <a:t>Ali Lezzeik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E659CF-817E-4470-A390-7516D101C732}"/>
              </a:ext>
            </a:extLst>
          </p:cNvPr>
          <p:cNvSpPr txBox="1"/>
          <p:nvPr/>
        </p:nvSpPr>
        <p:spPr>
          <a:xfrm>
            <a:off x="8670867" y="5959778"/>
            <a:ext cx="3116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Because sharing is caring&lt;3</a:t>
            </a:r>
          </a:p>
        </p:txBody>
      </p:sp>
    </p:spTree>
    <p:extLst>
      <p:ext uri="{BB962C8B-B14F-4D97-AF65-F5344CB8AC3E}">
        <p14:creationId xmlns:p14="http://schemas.microsoft.com/office/powerpoint/2010/main" val="3411092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4CBC69AF-AE9D-43C7-A183-244646418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Computer script on a screen">
            <a:extLst>
              <a:ext uri="{FF2B5EF4-FFF2-40B4-BE49-F238E27FC236}">
                <a16:creationId xmlns:a16="http://schemas.microsoft.com/office/drawing/2014/main" id="{77A64CFC-06D4-493F-9D80-20B4140F25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5" r="45989" b="-1"/>
          <a:stretch/>
        </p:blipFill>
        <p:spPr>
          <a:xfrm>
            <a:off x="20" y="10"/>
            <a:ext cx="4977364" cy="6857990"/>
          </a:xfrm>
          <a:prstGeom prst="rect">
            <a:avLst/>
          </a:prstGeom>
        </p:spPr>
      </p:pic>
      <p:pic>
        <p:nvPicPr>
          <p:cNvPr id="8" name="Picture 7" descr="Students using laptop in a classroom">
            <a:extLst>
              <a:ext uri="{FF2B5EF4-FFF2-40B4-BE49-F238E27FC236}">
                <a16:creationId xmlns:a16="http://schemas.microsoft.com/office/drawing/2014/main" id="{8E5E5C0F-5011-442C-A80C-3E0C8C1345B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17" r="19361" b="-1"/>
          <a:stretch/>
        </p:blipFill>
        <p:spPr>
          <a:xfrm>
            <a:off x="4977384" y="10"/>
            <a:ext cx="7214616" cy="6857990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BE64232A-D912-4882-BF58-104918115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4218905"/>
            <a:ext cx="5625863" cy="2089317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>
            <a:solidFill>
              <a:schemeClr val="tx2">
                <a:lumMod val="10000"/>
                <a:lumOff val="9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E8E4E9D8-6D9C-4646-83A2-11844D84E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5574" y="3876005"/>
            <a:ext cx="4848225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D374B9-8CBE-49A0-B189-48244FA73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2758" y="3949157"/>
            <a:ext cx="4324351" cy="539496"/>
          </a:xfrm>
        </p:spPr>
        <p:txBody>
          <a:bodyPr>
            <a:normAutofit/>
          </a:bodyPr>
          <a:lstStyle/>
          <a:p>
            <a:pPr algn="ctr"/>
            <a:r>
              <a:rPr lang="en-US" sz="2700">
                <a:solidFill>
                  <a:schemeClr val="bg1"/>
                </a:solidFill>
              </a:rPr>
              <a:t>Muito Obrigado!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CD5F0-D39C-45A7-8A8C-2B0EE39BB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7364" y="6343739"/>
            <a:ext cx="7214616" cy="857161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1400" dirty="0">
                <a:solidFill>
                  <a:schemeClr val="bg1"/>
                </a:solidFill>
                <a:effectLst/>
                <a:latin typeface="Times New Roman, serif"/>
              </a:rPr>
              <a:t>This work is licensed under the Creative Commons Attribution-ShareAlike 4.0 International License. To view a copy of this license, visit </a:t>
            </a:r>
            <a:r>
              <a:rPr lang="en-US" sz="1400" u="sng" dirty="0">
                <a:solidFill>
                  <a:schemeClr val="bg1"/>
                </a:solidFill>
                <a:effectLst/>
                <a:latin typeface="Times New Roman, serif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https://creativecommons.org/licenses/by-sa/4.0/</a:t>
            </a:r>
            <a:r>
              <a:rPr lang="en-US" sz="1400" dirty="0">
                <a:solidFill>
                  <a:schemeClr val="bg1"/>
                </a:solidFill>
                <a:effectLst/>
                <a:latin typeface="Times New Roman, serif"/>
              </a:rPr>
              <a:t>. </a:t>
            </a:r>
            <a:endParaRPr lang="en-US" sz="1400" dirty="0">
              <a:solidFill>
                <a:schemeClr val="bg1"/>
              </a:solidFill>
              <a:effectLst/>
            </a:endParaRPr>
          </a:p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61D80B-DF35-4E06-A8D9-5B44B50BF0E9}"/>
              </a:ext>
            </a:extLst>
          </p:cNvPr>
          <p:cNvSpPr txBox="1"/>
          <p:nvPr/>
        </p:nvSpPr>
        <p:spPr>
          <a:xfrm>
            <a:off x="5885496" y="4904705"/>
            <a:ext cx="60883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66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670852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560AFAAC-EA6C-45A9-9E03-C9C9F0193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picture containing person, indoor, tray, posing&#10;&#10;Description automatically generated">
            <a:extLst>
              <a:ext uri="{FF2B5EF4-FFF2-40B4-BE49-F238E27FC236}">
                <a16:creationId xmlns:a16="http://schemas.microsoft.com/office/drawing/2014/main" id="{7407FA57-CD61-4B15-9961-CF9013C5B0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6277" b="28277"/>
          <a:stretch/>
        </p:blipFill>
        <p:spPr>
          <a:xfrm>
            <a:off x="4883022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30" name="Freeform: Shape 29">
            <a:extLst>
              <a:ext uri="{FF2B5EF4-FFF2-40B4-BE49-F238E27FC236}">
                <a16:creationId xmlns:a16="http://schemas.microsoft.com/office/drawing/2014/main" id="{83549E37-C86B-4401-90BD-D8BF83859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2" name="Freeform: Shape 31">
            <a:extLst>
              <a:ext uri="{FF2B5EF4-FFF2-40B4-BE49-F238E27FC236}">
                <a16:creationId xmlns:a16="http://schemas.microsoft.com/office/drawing/2014/main" id="{8A17784E-76D8-4521-A77D-0D2EBB923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044777-9CA8-4F70-9A90-4066B2183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243584"/>
          </a:xfrm>
        </p:spPr>
        <p:txBody>
          <a:bodyPr anchor="ctr">
            <a:normAutofit/>
          </a:bodyPr>
          <a:lstStyle/>
          <a:p>
            <a:r>
              <a:rPr lang="en-US" sz="3400" dirty="0"/>
              <a:t>But what is Git you may ask?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0036C6B-F09C-4EAB-AE02-8D056EE74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325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C8D5885-2804-4D3C-BE31-902E4D32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769" y="2195336"/>
            <a:ext cx="49834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AB3FF-627C-449F-80AF-FD57E6CFC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04" y="2522949"/>
            <a:ext cx="5065776" cy="3402363"/>
          </a:xfrm>
        </p:spPr>
        <p:txBody>
          <a:bodyPr anchor="t">
            <a:normAutofit/>
          </a:bodyPr>
          <a:lstStyle/>
          <a:p>
            <a:r>
              <a:rPr lang="en-US" sz="1800" b="0" i="0" dirty="0">
                <a:effectLst/>
                <a:latin typeface="Whitney"/>
              </a:rPr>
              <a:t>Git is a version control software used for documenting and updating sets of files. It is usually use for software development for projects that multiple people work on.</a:t>
            </a:r>
          </a:p>
          <a:p>
            <a:endParaRPr lang="en-US" sz="1800" dirty="0">
              <a:latin typeface="Whitney"/>
            </a:endParaRPr>
          </a:p>
          <a:p>
            <a:r>
              <a:rPr lang="en-US" sz="1800" b="0" i="0" dirty="0">
                <a:effectLst/>
                <a:latin typeface="Whitney"/>
              </a:rPr>
              <a:t>Git is a free and open-source distributed software developed by Linus Torvalds,</a:t>
            </a:r>
          </a:p>
          <a:p>
            <a:pPr marL="0" indent="0">
              <a:buNone/>
            </a:pPr>
            <a:endParaRPr lang="en-US" sz="1800" dirty="0">
              <a:latin typeface="Whitney"/>
            </a:endParaRPr>
          </a:p>
          <a:p>
            <a:r>
              <a:rPr lang="en-US" sz="1800" dirty="0">
                <a:latin typeface="Whitney"/>
              </a:rPr>
              <a:t>The Man, the Myth, the Legend himself </a:t>
            </a:r>
            <a:r>
              <a:rPr lang="en-US" sz="1800" dirty="0">
                <a:latin typeface="Whitney"/>
                <a:sym typeface="Wingdings" panose="05000000000000000000" pitchFamily="2" charset="2"/>
              </a:rPr>
              <a:t></a:t>
            </a:r>
            <a:endParaRPr lang="en-US" sz="18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5B5E545-AA6E-4234-B8AB-0B11E6E92043}"/>
              </a:ext>
            </a:extLst>
          </p:cNvPr>
          <p:cNvSpPr txBox="1"/>
          <p:nvPr/>
        </p:nvSpPr>
        <p:spPr>
          <a:xfrm>
            <a:off x="9585197" y="6657945"/>
            <a:ext cx="260680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://lignux.com/linus-torvalds-afirma-que-todavia-quiere-el-escritorio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8544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108D317-7CBD-4897-BD1F-959436D2A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21DBC5-02DF-4D24-87CC-41E42CBE5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5564" y="834888"/>
            <a:ext cx="4314645" cy="1268958"/>
          </a:xfrm>
        </p:spPr>
        <p:txBody>
          <a:bodyPr anchor="b">
            <a:normAutofit/>
          </a:bodyPr>
          <a:lstStyle/>
          <a:p>
            <a:r>
              <a:rPr lang="en-US" sz="3200" dirty="0"/>
              <a:t>So, then what is GitHub??!</a:t>
            </a:r>
          </a:p>
        </p:txBody>
      </p:sp>
      <p:pic>
        <p:nvPicPr>
          <p:cNvPr id="5" name="Picture 4" descr="A picture containing text, businesscard&#10;&#10;Description automatically generated">
            <a:extLst>
              <a:ext uri="{FF2B5EF4-FFF2-40B4-BE49-F238E27FC236}">
                <a16:creationId xmlns:a16="http://schemas.microsoft.com/office/drawing/2014/main" id="{F18EF2FC-C624-4C94-A134-F8E24BB816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7250" r="9287"/>
          <a:stretch/>
        </p:blipFill>
        <p:spPr>
          <a:xfrm>
            <a:off x="20" y="10"/>
            <a:ext cx="6717436" cy="6857990"/>
          </a:xfrm>
          <a:custGeom>
            <a:avLst/>
            <a:gdLst/>
            <a:ahLst/>
            <a:cxnLst/>
            <a:rect l="l" t="t" r="r" b="b"/>
            <a:pathLst>
              <a:path w="6717456" h="6858000">
                <a:moveTo>
                  <a:pt x="0" y="0"/>
                </a:moveTo>
                <a:lnTo>
                  <a:pt x="6149468" y="0"/>
                </a:lnTo>
                <a:lnTo>
                  <a:pt x="6202448" y="162605"/>
                </a:lnTo>
                <a:cubicBezTo>
                  <a:pt x="6535625" y="1263763"/>
                  <a:pt x="6717456" y="2453207"/>
                  <a:pt x="6717456" y="3694043"/>
                </a:cubicBezTo>
                <a:cubicBezTo>
                  <a:pt x="6717456" y="4757617"/>
                  <a:pt x="6583866" y="5783433"/>
                  <a:pt x="6335883" y="6748259"/>
                </a:cubicBezTo>
                <a:lnTo>
                  <a:pt x="6305198" y="6858000"/>
                </a:lnTo>
                <a:lnTo>
                  <a:pt x="0" y="6858000"/>
                </a:lnTo>
                <a:close/>
              </a:path>
            </a:pathLst>
          </a:custGeom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6297641-8B9F-4767-9606-8A1131322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89864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F3CA65-EA00-46B4-9616-39E6853F7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1572" y="2240371"/>
            <a:ext cx="42062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C6F6A-184F-467C-9112-7FEF52FDF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5563" y="2557587"/>
            <a:ext cx="4314645" cy="3717317"/>
          </a:xfrm>
        </p:spPr>
        <p:txBody>
          <a:bodyPr anchor="t">
            <a:normAutofit/>
          </a:bodyPr>
          <a:lstStyle/>
          <a:p>
            <a:r>
              <a:rPr lang="en-US" sz="1700" b="0" i="0" dirty="0">
                <a:effectLst/>
                <a:latin typeface="Whitney"/>
              </a:rPr>
              <a:t>GitHub is not Git (duh), it is a service that </a:t>
            </a:r>
            <a:r>
              <a:rPr lang="en-US" sz="1700" b="1" i="0" dirty="0">
                <a:effectLst/>
                <a:latin typeface="Whitney"/>
              </a:rPr>
              <a:t>uses</a:t>
            </a:r>
            <a:r>
              <a:rPr lang="en-US" sz="1700" b="0" i="0" dirty="0">
                <a:effectLst/>
                <a:latin typeface="Whitney"/>
              </a:rPr>
              <a:t> the version-control software in a user-friendly GUI to collaborate work. It is used by millions and was developed my Microsoft.</a:t>
            </a:r>
          </a:p>
          <a:p>
            <a:endParaRPr lang="en-US" sz="1700" dirty="0">
              <a:latin typeface="Whitney"/>
            </a:endParaRPr>
          </a:p>
          <a:p>
            <a:r>
              <a:rPr lang="en-US" sz="1700" b="0" i="0" dirty="0">
                <a:effectLst/>
                <a:latin typeface="Whitney"/>
              </a:rPr>
              <a:t>Basically, this </a:t>
            </a:r>
            <a:r>
              <a:rPr lang="en-US" sz="1700" dirty="0">
                <a:latin typeface="Whitney"/>
              </a:rPr>
              <a:t>software is a good way to make sure you or anyone on the team does not screw up the big project you are all working on.</a:t>
            </a:r>
            <a:endParaRPr lang="en-US" sz="1700" b="0" i="0" dirty="0">
              <a:effectLst/>
              <a:latin typeface="Whitney"/>
            </a:endParaRPr>
          </a:p>
        </p:txBody>
      </p:sp>
    </p:spTree>
    <p:extLst>
      <p:ext uri="{BB962C8B-B14F-4D97-AF65-F5344CB8AC3E}">
        <p14:creationId xmlns:p14="http://schemas.microsoft.com/office/powerpoint/2010/main" val="1935997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140914-80F9-43F2-BA7B-511BF35C7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37285" cy="1645920"/>
          </a:xfrm>
        </p:spPr>
        <p:txBody>
          <a:bodyPr>
            <a:normAutofit/>
          </a:bodyPr>
          <a:lstStyle/>
          <a:p>
            <a:r>
              <a:rPr lang="en-US" sz="3200"/>
              <a:t>But how do I use GitHub?!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1405210"/>
            <a:ext cx="146304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2A6B5-5F17-4C7C-8598-365EB4EEFF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1164" y="586822"/>
            <a:ext cx="6002636" cy="1645920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900" dirty="0"/>
              <a:t>You can use GitHub in a terminal such as in a Linux machine or you could use an application such as GitHub Desktop to do those same commands but in a more visual friendly way.</a:t>
            </a:r>
          </a:p>
          <a:p>
            <a:pPr>
              <a:lnSpc>
                <a:spcPct val="100000"/>
              </a:lnSpc>
            </a:pPr>
            <a:r>
              <a:rPr lang="en-US" sz="900" dirty="0"/>
              <a:t>Those are the 5 basic commands that you will need to know to become an absolute Git Master:</a:t>
            </a:r>
          </a:p>
          <a:p>
            <a:pPr marL="971550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900" dirty="0"/>
              <a:t>Git Clone</a:t>
            </a:r>
          </a:p>
          <a:p>
            <a:pPr marL="971550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900" dirty="0"/>
              <a:t>Git Fetch</a:t>
            </a:r>
          </a:p>
          <a:p>
            <a:pPr marL="971550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900" dirty="0"/>
              <a:t>Git Pull</a:t>
            </a:r>
          </a:p>
          <a:p>
            <a:pPr marL="971550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900" dirty="0"/>
              <a:t>Git Commit</a:t>
            </a:r>
          </a:p>
          <a:p>
            <a:pPr marL="971550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900" dirty="0"/>
              <a:t>Git Push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A1CDC1-7A82-4B8A-87F0-6F48A408F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638" y="2734056"/>
            <a:ext cx="7963116" cy="348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868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7D03296-BABA-47AD-A5D5-ED15672701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8A82C9-5056-4532-9F65-2B70AA16C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6061"/>
            <a:ext cx="10515600" cy="10920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/>
              <a:t>Git Clone </a:t>
            </a: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84A8429-F65A-490D-96E4-1158D3E8A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396083"/>
            <a:ext cx="10515599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9CC3A-6193-487B-80B7-5ABEB958C6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0089" y="1511968"/>
            <a:ext cx="9751823" cy="5826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2200" b="0" i="0">
                <a:effectLst/>
              </a:rPr>
              <a:t>Used to make a copy of a repo into a new directory. Useful to copy code.</a:t>
            </a:r>
            <a:endParaRPr lang="en-US" sz="22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F022291-A82B-4D23-A1E0-5F9BD68466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41136" y="1859832"/>
            <a:ext cx="109728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4E9C7781-74F1-4F31-B576-AA0DA58985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3054267"/>
            <a:ext cx="5140661" cy="2570330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F145A3B9-BE24-4C59-A0BB-BBD4AD4BF9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142" y="2572332"/>
            <a:ext cx="5140656" cy="353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580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8CDEB4-9B27-43BD-AC1E-ECBAE70B6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Git Fetch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B029368C-4840-4CC7-BA44-E54DF444F8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0593"/>
          <a:stretch/>
        </p:blipFill>
        <p:spPr>
          <a:xfrm>
            <a:off x="908304" y="2478024"/>
            <a:ext cx="6009855" cy="36941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D0F70C-9D76-4CB0-9DBF-C68A3BC72E0C}"/>
              </a:ext>
            </a:extLst>
          </p:cNvPr>
          <p:cNvSpPr txBox="1"/>
          <p:nvPr/>
        </p:nvSpPr>
        <p:spPr>
          <a:xfrm>
            <a:off x="7411453" y="2478024"/>
            <a:ext cx="3872243" cy="3694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110000"/>
              </a:lnSpc>
              <a:spcAft>
                <a:spcPts val="600"/>
              </a:spcAft>
            </a:pPr>
            <a:r>
              <a:rPr lang="en-US" dirty="0"/>
              <a:t>Downloads data from the remote repository but does not integrate. Basically, a way to see any changes. Cannot modify anything, a safe command to use.</a:t>
            </a:r>
          </a:p>
        </p:txBody>
      </p:sp>
    </p:spTree>
    <p:extLst>
      <p:ext uri="{BB962C8B-B14F-4D97-AF65-F5344CB8AC3E}">
        <p14:creationId xmlns:p14="http://schemas.microsoft.com/office/powerpoint/2010/main" val="3729045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F30D5B-9566-420F-921C-92958799C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641850"/>
            <a:ext cx="3537285" cy="1535865"/>
          </a:xfrm>
        </p:spPr>
        <p:txBody>
          <a:bodyPr>
            <a:normAutofit/>
          </a:bodyPr>
          <a:lstStyle/>
          <a:p>
            <a:r>
              <a:rPr lang="en-US" sz="3200"/>
              <a:t>Git Pull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1405210"/>
            <a:ext cx="146304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12640-D8DD-49DA-BD16-8ED3F6A927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1164" y="641850"/>
            <a:ext cx="6002636" cy="153586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 b="0" i="0">
                <a:effectLst/>
                <a:latin typeface="Whitney"/>
              </a:rPr>
              <a:t>Get all the changes that you do not have on your local machine from the remote repository. Should do this before working on any files.</a:t>
            </a:r>
            <a:endParaRPr lang="en-US" sz="18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084D3D-12DD-4413-823D-15F91DA6D8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31790"/>
          <a:stretch/>
        </p:blipFill>
        <p:spPr>
          <a:xfrm>
            <a:off x="554416" y="2731167"/>
            <a:ext cx="11167447" cy="3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210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07C9CB-4BC0-42BF-BB22-A05ADE2C5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Git Commit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546F2-6F3F-4197-9BC5-4A78A8C983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900" b="0" i="0" dirty="0">
                <a:effectLst/>
              </a:rPr>
              <a:t>Commit changes to the head but not yet to the global repository, Basically like a local save.</a:t>
            </a:r>
            <a:endParaRPr lang="en-US" sz="19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8EE6C4-9AC2-4DFE-9EC6-F1973AD15F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608" y="991378"/>
            <a:ext cx="6846363" cy="472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332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66D9C4-4396-424B-B18E-C16E36F2C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37285" cy="1645920"/>
          </a:xfrm>
        </p:spPr>
        <p:txBody>
          <a:bodyPr>
            <a:normAutofit/>
          </a:bodyPr>
          <a:lstStyle/>
          <a:p>
            <a:r>
              <a:rPr lang="en-US" sz="3200"/>
              <a:t>Git Push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1405210"/>
            <a:ext cx="146304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E0128-4C00-4944-9805-E67D52285C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1164" y="586822"/>
            <a:ext cx="6002636" cy="164592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 b="0" i="0" dirty="0">
                <a:effectLst/>
                <a:latin typeface="Whitney"/>
              </a:rPr>
              <a:t>The Big Command. Pushes all the changes that you have done to the actual remote repository where all collaborators will see. Don't make any mistakes.</a:t>
            </a:r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80607E-8DD7-4680-BD70-96D488DCF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826" y="2734056"/>
            <a:ext cx="7002740" cy="348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527624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RightStep">
      <a:dk1>
        <a:srgbClr val="000000"/>
      </a:dk1>
      <a:lt1>
        <a:srgbClr val="FFFFFF"/>
      </a:lt1>
      <a:dk2>
        <a:srgbClr val="412425"/>
      </a:dk2>
      <a:lt2>
        <a:srgbClr val="E6E8E2"/>
      </a:lt2>
      <a:accent1>
        <a:srgbClr val="A391CB"/>
      </a:accent1>
      <a:accent2>
        <a:srgbClr val="AD79C0"/>
      </a:accent2>
      <a:accent3>
        <a:srgbClr val="CB91C3"/>
      </a:accent3>
      <a:accent4>
        <a:srgbClr val="C07998"/>
      </a:accent4>
      <a:accent5>
        <a:srgbClr val="CB9192"/>
      </a:accent5>
      <a:accent6>
        <a:srgbClr val="C09579"/>
      </a:accent6>
      <a:hlink>
        <a:srgbClr val="788953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41</TotalTime>
  <Words>397</Words>
  <Application>Microsoft Office PowerPoint</Application>
  <PresentationFormat>Widescreen</PresentationFormat>
  <Paragraphs>36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Avenir Next LT Pro</vt:lpstr>
      <vt:lpstr>Calibri</vt:lpstr>
      <vt:lpstr>Times New Roman, serif</vt:lpstr>
      <vt:lpstr>Whitney</vt:lpstr>
      <vt:lpstr>AccentBoxVTI</vt:lpstr>
      <vt:lpstr>GitHub</vt:lpstr>
      <vt:lpstr>But what is Git you may ask?</vt:lpstr>
      <vt:lpstr>So, then what is GitHub??!</vt:lpstr>
      <vt:lpstr>But how do I use GitHub?!</vt:lpstr>
      <vt:lpstr>Git Clone </vt:lpstr>
      <vt:lpstr>Git Fetch </vt:lpstr>
      <vt:lpstr>Git Pull</vt:lpstr>
      <vt:lpstr>Git Commit</vt:lpstr>
      <vt:lpstr>Git Push</vt:lpstr>
      <vt:lpstr>Muito 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Carmelo Scribano</dc:creator>
  <cp:lastModifiedBy>Carmelo Scribano</cp:lastModifiedBy>
  <cp:revision>18</cp:revision>
  <dcterms:created xsi:type="dcterms:W3CDTF">2021-02-24T02:55:52Z</dcterms:created>
  <dcterms:modified xsi:type="dcterms:W3CDTF">2021-02-24T03:37:35Z</dcterms:modified>
</cp:coreProperties>
</file>

<file path=docProps/thumbnail.jpeg>
</file>